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70" r:id="rId5"/>
    <p:sldId id="265" r:id="rId6"/>
    <p:sldId id="269" r:id="rId7"/>
    <p:sldId id="271" r:id="rId8"/>
    <p:sldId id="264" r:id="rId9"/>
    <p:sldId id="268" r:id="rId10"/>
    <p:sldId id="267" r:id="rId11"/>
    <p:sldId id="272" r:id="rId12"/>
    <p:sldId id="273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6C00"/>
    <a:srgbClr val="C40008"/>
    <a:srgbClr val="FF6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01"/>
    <p:restoredTop sz="94690"/>
  </p:normalViewPr>
  <p:slideViewPr>
    <p:cSldViewPr snapToGrid="0" snapToObjects="1" showGuides="1">
      <p:cViewPr>
        <p:scale>
          <a:sx n="78" d="100"/>
          <a:sy n="78" d="100"/>
        </p:scale>
        <p:origin x="-8" y="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1:51:20.96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1024 4501 24575,'-33'-50'0,"9"1"0,-18 4 0,7 1 0,-9 0 0,-1 9 0,10-7 0,6 20 0,10-7 0,3 13 0,7 1 0,2 1 0,7 1 0,0 0 0,-6 1 0,5-14 0,-12 8 0,11-23 0,-12 22 0,2-22 0,3 21 0,-9-9 0,17 13 0,-7 0 0,1 0 0,5 2 0,-5 0 0,7 1 0,0 1 0,-6 6 0,5-7 0,-5 6 0,1-7 0,3-12 0,-22-4 0,6-32 0,-24 13 0,12-31 0,-18 14 0,20-1 0,-9 6 0,14 16 0,1 0 0,10 13 0,-5 4 0,15 12 0,-5 1 0,7 0 0,-8 8 0,6-5 0,-5 4 0,7-19 0,-9-3 0,6-15 0,-19-16 0,6-6 0,1-17 0,-10-1 0,9 0 0,0 19 0,-9-14 0,12 32 0,-1-1 0,4 7 0,10 23 0,-7-9 0,5 13 0,-5 1 0,7 1 0,0-1 0,0-13 0,0 8 0,-10-23 0,8 10 0,-8 1 0,10-11 0,-7 23 0,5-10 0,-5 13 0,7-1 0,0 3 0,0 0 0,0-13 0,0-2 0,0-16 0,0 2 0,0-2 0,0-17 0,0-4 0,0 0 0,0-13 0,0 29 0,0-12 0,0 30 0,0 3 0,0 13 0,0 0 0,0 1 0,0 1 0,0 1 0,0-14 0,0-4 0,0-13 0,0-19 0,0 15 0,0-15 0,0 20 0,0 11 0,0-9 0,0 23 0,0-8 0,0 13 0,0-1 0,0-14 0,9-3 0,-6-14 0,6-16 0,1 12 0,-7-12 0,6 29 0,1-9 0,-7 22 0,14-3 0,-10 15 0,7 7 0,-1 0 0,-1-6 0,5-15 0,1-9 0,6-31 0,-11 12 0,6 0 0,-8 8 0,-1 22 0,0-10 0,-3 20 0,-5 6 0,5 16 0,-7 2 0,0-2 0,0-6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1:51:25.69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483 3780 24575,'0'-34'0,"0"10"0,0-17 0,0 22 0,-20-22 0,15 9 0,-15 0 0,11-8 0,6 21 0,-16-22 0,6 9 0,1 0 0,-5 3 0,5 0 0,2 10 0,-10-22 0,18 22 0,-18-23 0,18 23 0,-15-10 0,15 13 0,-5 0 0,-1 0 0,7 0 0,-7-1 0,8 1 0,-7 0 0,6 1 0,-7 0 0,1 0 0,5-1 0,-5-1 0,7 1 0,-7 0 0,5 0 0,-12 0 0,12 0 0,-15-13 0,15-2 0,-15-1 0,15-9 0,-5 22 0,-3-23 0,7 23 0,-7-22 0,3 21 0,5-8 0,-5 13 0,7-1 0,-7 8 0,5-6 0,-5 5 0,7-7 0,0 0 0,0-1 0,0 1 0,0 0 0,0 0 0,0 0 0,0 0 0,0 0 0,-7-1 0,5-11 0,-5 9 0,7-10 0,-10 0 0,7 10 0,-7-10 0,10 0 0,0 10 0,-9-22 0,6 22 0,-6-9 0,9 12 0,0-1 0,0 1 0,0 0 0,0 0 0,0 0 0,-8 0 0,7 0 0,-7-13 0,8 10 0,0-9 0,0-1 0,0 10 0,0-9 0,0 11 0,0 1 0,0 0 0,0 0 0,0 0 0,0 0 0,0 0 0,0 0 0,0-7 0,0 5 0,0-18 0,0 17 0,0-22 0,0 9 0,0-12 0,0 12 0,0-9 0,0 9 0,0-11 0,-9-1 0,6 0 0,-7 0 0,10 12 0,0-9 0,0 22 0,0-10 0,0 13 0,0 1 0,0-1 0,0 2 0,0 0 0,0-1 0,0 0 0,0-1 0,0 1 0,0-1 0,0 3 0,0-2 0,0 2 0,0-1 0,0 0 0,0-1 0,0-1 0,0-1 0,0 1 0,0 0 0,0 0 0,0 0 0,0 1 0,0 0 0,6 2 0,-5-1 0,4-1 0,3-1 0,-7 0 0,6 0 0,-7 0 0,7 0 0,-5-13 0,5 10 0,0-10 0,-5 13 0,5 0 0,0 0 0,-5 0 0,5 1 0,-7 0 0,6 2 0,-5 0 0,12-2 0,-11 0 0,12-1 0,-12 0 0,5 0 0,-7 0 0,6 1 0,-5 1 0,10 6 0,-9-3 0,8 10 0,-9-12 0,4 6 0,-5-9 0,7 1 0,-5-1 0,5-13 0,-7 10 0,7-10 0,-5 13 0,5 0 0,0 7 0,-5-4 0,11 12 0,-6-10 0,0 4 0,-2-5 0,-5 10 0,0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2:29:43.04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251 4406 24575,'0'-19'0,"0"1"0,0 5 0,0-1 0,0 1 0,0 0 0,0-1 0,0 1 0,0 0 0,-6 0 0,5 0 0,-5 0 0,-2 5 0,7-5 0,-7 4 0,8-6 0,0 1 0,-7 6 0,5-5 0,-5 5 0,7-6 0,-7 6 0,5-5 0,-5 4 0,7-6 0,-7 7 0,5-6 0,-5 5 0,7-7 0,-7 7 0,5-5 0,-5 5 0,1-6 0,4-1 0,-4 1 0,6-1 0,-6 1 0,5-1 0,-5 2 0,6-2 0,-7 1 0,5-1 0,-5 0 0,7 0 0,0 0 0,-8-1 0,7 1 0,-7 0 0,8 0 0,0-13 0,-7 10 0,5-10 0,-5 13 0,7 0 0,0 0 0,0-13 0,0 9 0,-7-8 0,5-1 0,-5 10 0,7-10 0,0 0 0,-7 10 0,5-23 0,-5 23 0,7-10 0,0 13 0,0-13 0,0 10 0,0-10 0,0 13 0,-7 0 0,5 0 0,-5-1 0,7 1 0,0 0 0,0-13 0,0 10 0,0-10 0,0 13 0,-8 0 0,7 0 0,-7-1 0,8 1 0,0-12 0,0 8 0,0-9 0,0 13 0,0 0 0,0 0 0,-7 0 0,5 0 0,-5-1 0,7-6 0,0-7 0,0 3 0,0-2 0,0 13 0,0 0 0,0-13 0,0 10 0,0-10 0,0 1 0,0 9 0,0-10 0,0 13 0,0-13 0,0 10 0,0-10 0,0 13 0,0-13 0,0 9 0,0-8 0,0 11 0,0 1 0,0 0 0,0 0 0,0-8 0,0 7 0,0-7 0,0 8 0,0 0 0,0 0 0,0-1 0,0-11 0,0 8 0,0-9 0,0 13 0,0 0 0,0 0 0,0-13 0,0 10 0,0-10 0,0 0 0,0 10 0,0-23 0,0 23 0,0-22 0,0 22 0,0-22 0,0 9 0,0-12 0,0 12 0,0-17 0,0 28 0,0-28 0,0 30 0,0-10 0,0 0 0,0 10 0,0-10 0,0 13 0,7 0 0,-5-13 0,5 10 0,-7-22 0,7 21 0,-5-21 0,5 22 0,3-23 0,-8 23 0,8-10 0,-10 13 0,7 0 0,-5-1 0,5 1 0,-7 0 0,7 0 0,-5 1 0,12-1 0,-12 2 0,5-2 0,1 1 0,-7 0 0,6 0 0,-7 0 0,8 6 0,-7-6 0,6 6 0,-7-6 0,8-1 0,-7 3 0,7-3 0,-1 8 0,-6-6 0,6 5 0,-1-6 0,-4-1 0,10 2 0,-11-2 0,11 2 0,-11-1 0,5 0 0,1-1 0,-5 0 0,11 1 0,-12-1 0,5 1 0,1-1 0,-5 0 0,5-1 0,-1 3 0,-4-2 0,3 1 0,3 6 0,-7-6 0,6 6 0,-7-7 0,7 0 0,-5 1 0,12 7 0,-12-6 0,11 7 0,-11-9 0,9 2 0,-9-1 0,11 8 0,-11-6 0,11 5 0,-12-6 0,11 0 0,-5 1 0,0 0 0,7 5 0,-13-5 0,12 5 0,-11-6 0,10 6 0,-11-5 0,11 11 0,-11-12 0,12 12 0,-11-11 0,12 12 0,-12-13 0,12 13 0,-12-14 0,11 7 0,-6 0 0,1-5 0,3 5 0,-4-1 0,0-4 0,5 12 0,-11-12 0,11 12 0,-11-11 0,10 11 0,-4-5 0,0 6 0,-2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A8D3CE-4E0F-0441-B655-743927EB7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FEEF94E-9965-D64B-BAED-E32627127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1C4D57-9D69-6D4D-AC9B-2F43A9B5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C4E543-C61B-5846-8BBC-A3C1E7A3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A043EA-A851-2D4E-9724-21DD6043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05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6CABC5-2396-6341-8098-92EEA70C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2A62FB5-6F54-B649-A97E-1DFC79FE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C069A1-7B83-454B-93CA-F4A835C5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9E6F8E-37F7-C44A-9AF3-E77C2279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708064-2A46-C44F-8653-D6F1D969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762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63B2BD-1182-8C44-88D9-EFEB5538B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CEE11EE-9997-C24F-BE3B-A98665642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4C02D5-4367-F441-B4F7-230855A4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B626FA-F721-CE4E-83F1-E0FD3444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A39C27-B4C9-D24D-8FE6-F4A7228F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9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CC4A3-4A58-7E44-9C41-8B29A815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45F229-363E-764C-93F3-925D5A9E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B704B-67EF-BE44-8EFB-27ADC0BA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2158E1-27FE-3240-A67D-D9E15FA8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E26DE6-F2BB-4C49-9DA5-538711FF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00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1FE233-4A73-584C-8D67-F042DEF3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FFD43F-4236-DB41-8321-DC20822AD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EFBDFF-11AF-3F46-AF93-9EB8EE03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8D3FD3-547B-DB4A-AE2B-B97664FF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84105D-7360-3B40-B420-1FE5ABA71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13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28EEF-57D7-EC4A-ADB8-9DF001EC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0ED0FB-0960-EC4C-B635-911FC251C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A672057-AD06-0444-8FD1-246E7778D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CEC9DA-E97B-C84C-BDC4-694ECD82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D2B4CB0-17BE-144F-AAA2-05339F1E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FB190DD-6411-1B41-B8EF-CD70A09B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62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0920AF-B2CE-7141-9039-27C25585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6FE50A-0A67-9B4F-9D29-37A1271C3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A47332-469F-5E46-A3CE-86AFE0766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88CEB8B-698F-A34C-BCDB-6B30534C1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DEAAC5-0C48-884F-AD2A-13DFF1220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2526157-08D0-AF4B-9E6C-35D84092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A8B2772-790A-8842-92C5-E03F9D0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861D79-E4B7-E54F-B059-EFE11D34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871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F4C90C-A0C6-5848-8EC4-F6CDA02C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F375145-400C-FA43-A4C4-EC72AB67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5362F7-102D-A042-8A0F-7B6AF19AE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C2B0C1-83EC-C844-A249-F460B530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48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06D2A06-5A61-1F44-ADA7-DCD18700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9A57E98-7686-134C-8DA3-E6C6EA31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DE0D42-DD99-F94F-BDE8-590EB581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29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0D7197-0FFE-EC41-A1C2-5388FC42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8BAA1C-3B4F-5047-9A25-2406C110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DFA8C2-72F2-DC44-BE6D-FC8258886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7695E4-0D04-054A-9A5E-DA10CE24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783EBED-B442-5048-9A7F-D0C36F8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0F4662A-2094-8347-AB5C-47D173DF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804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F4A655-EB3C-F74D-AD76-BA6D593A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6420249-2358-6C48-83AD-E5BAFC355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053DB9-7841-4342-ADCE-44172700C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351A1F-F0D8-5F4C-89A9-D46EE6765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2B9CD1-2EC4-8E4B-9FAD-413DA9C2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C7DBE68-CECC-AE4E-9840-24F5AFB4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173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258B11D-0AD7-4647-9802-C32EE0CE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FDB37-7BCF-954D-AB5D-EE2F8F208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EBA3DC-7E01-6345-863F-CB4E768CC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52859-47A6-8642-A85B-D17A34512BB9}" type="datetimeFigureOut">
              <a:rPr kumimoji="1" lang="ja-JP" altLang="en-US" smtClean="0"/>
              <a:t>2020/9/10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9CFBF9-602B-4F4A-8034-FB8024A7A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686D99-1294-AC4E-8D56-20177958E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88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microsoft.com/office/2007/relationships/hdphoto" Target="../media/hdphoto2.wdp"/><Relationship Id="rId21" Type="http://schemas.openxmlformats.org/officeDocument/2006/relationships/image" Target="../media/image29.svg"/><Relationship Id="rId7" Type="http://schemas.openxmlformats.org/officeDocument/2006/relationships/image" Target="../media/image17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.svg"/><Relationship Id="rId5" Type="http://schemas.microsoft.com/office/2007/relationships/hdphoto" Target="../media/hdphoto3.wdp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4.png"/><Relationship Id="rId19" Type="http://schemas.openxmlformats.org/officeDocument/2006/relationships/image" Target="../media/image27.svg"/><Relationship Id="rId4" Type="http://schemas.openxmlformats.org/officeDocument/2006/relationships/image" Target="../media/image15.png"/><Relationship Id="rId9" Type="http://schemas.openxmlformats.org/officeDocument/2006/relationships/image" Target="../media/image19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2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customXml" Target="../ink/ink2.xml"/><Relationship Id="rId17" Type="http://schemas.openxmlformats.org/officeDocument/2006/relationships/image" Target="../media/image45.png"/><Relationship Id="rId2" Type="http://schemas.openxmlformats.org/officeDocument/2006/relationships/image" Target="../media/image35.png"/><Relationship Id="rId16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8.svg"/><Relationship Id="rId15" Type="http://schemas.openxmlformats.org/officeDocument/2006/relationships/image" Target="../media/image44.svg"/><Relationship Id="rId10" Type="http://schemas.openxmlformats.org/officeDocument/2006/relationships/customXml" Target="../ink/ink1.xml"/><Relationship Id="rId4" Type="http://schemas.openxmlformats.org/officeDocument/2006/relationships/image" Target="../media/image37.png"/><Relationship Id="rId9" Type="http://schemas.microsoft.com/office/2007/relationships/hdphoto" Target="../media/hdphoto5.wdp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915FC8D-CCE1-CD4D-ACE5-1556905E6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361" y="710919"/>
            <a:ext cx="7755006" cy="3165045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5200"/>
              <a:t>加速度センサーを用いた</a:t>
            </a:r>
            <a:br>
              <a:rPr kumimoji="1" lang="en-US" altLang="ja-JP" sz="5200" dirty="0"/>
            </a:br>
            <a:r>
              <a:rPr kumimoji="1" lang="ja-JP" altLang="en-US" sz="5200"/>
              <a:t>寝返り検知アプリ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848357-0378-7744-936C-2EC982670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8060" y="4135140"/>
            <a:ext cx="4978399" cy="2058657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dirty="0"/>
              <a:t>NE19-1066D</a:t>
            </a:r>
            <a:r>
              <a:rPr kumimoji="1" lang="ja-JP" altLang="en-US"/>
              <a:t>　山口航平</a:t>
            </a:r>
          </a:p>
        </p:txBody>
      </p:sp>
      <p:pic>
        <p:nvPicPr>
          <p:cNvPr id="9" name="Graphic 8" descr="がい骨">
            <a:extLst>
              <a:ext uri="{FF2B5EF4-FFF2-40B4-BE49-F238E27FC236}">
                <a16:creationId xmlns:a16="http://schemas.microsoft.com/office/drawing/2014/main" id="{D77A4FED-5D16-45EC-9ED3-D8FD9F41C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pic>
        <p:nvPicPr>
          <p:cNvPr id="6" name="図 5" descr="座る, 車, 横, 駐車場 が含まれている画像&#10;&#10;自動的に生成された説明">
            <a:extLst>
              <a:ext uri="{FF2B5EF4-FFF2-40B4-BE49-F238E27FC236}">
                <a16:creationId xmlns:a16="http://schemas.microsoft.com/office/drawing/2014/main" id="{CC6839BA-9487-384E-873C-9897E540F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0" b="91708" l="8762" r="94312">
                        <a14:foregroundMark x1="7917" y1="75325" x2="8916" y2="52048"/>
                        <a14:foregroundMark x1="8916" y1="52048" x2="8762" y2="70030"/>
                        <a14:foregroundMark x1="8762" y1="70030" x2="8916" y2="45554"/>
                        <a14:foregroundMark x1="8916" y1="45554" x2="11530" y2="55045"/>
                        <a14:foregroundMark x1="11530" y1="55045" x2="11683" y2="69231"/>
                        <a14:foregroundMark x1="11683" y1="69231" x2="10838" y2="60340"/>
                        <a14:foregroundMark x1="10838" y1="60340" x2="12913" y2="48851"/>
                        <a14:foregroundMark x1="37202" y1="93506" x2="44427" y2="93806"/>
                        <a14:foregroundMark x1="44427" y1="93806" x2="49808" y2="91808"/>
                        <a14:foregroundMark x1="49808" y1="91808" x2="39201" y2="91309"/>
                        <a14:foregroundMark x1="88778" y1="37063" x2="95004" y2="39560"/>
                        <a14:foregroundMark x1="95004" y1="39560" x2="94312" y2="46653"/>
                        <a14:foregroundMark x1="94312" y1="46653" x2="89162" y2="47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6610" y="3875964"/>
            <a:ext cx="1114659" cy="85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42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lang="ja-JP" altLang="en-US" sz="4000">
                <a:solidFill>
                  <a:srgbClr val="FFFFFF"/>
                </a:solidFill>
              </a:rPr>
              <a:t>目的達成の</a:t>
            </a:r>
            <a:r>
              <a:rPr kumimoji="1" lang="ja-JP" altLang="en-US" sz="4000">
                <a:solidFill>
                  <a:srgbClr val="FFFFFF"/>
                </a:solidFill>
              </a:rPr>
              <a:t>手法</a:t>
            </a:r>
            <a:r>
              <a:rPr kumimoji="1" lang="en-US" altLang="ja-JP" sz="4000" dirty="0">
                <a:solidFill>
                  <a:srgbClr val="FFFFFF"/>
                </a:solidFill>
              </a:rPr>
              <a:t>-3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7"/>
            <a:ext cx="9708995" cy="12281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2400"/>
              <a:t>起床後寝返りの回数・頻度をグラフ化することで、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眠りの質を俯瞰的に分析することができる。</a:t>
            </a:r>
          </a:p>
        </p:txBody>
      </p:sp>
      <p:pic>
        <p:nvPicPr>
          <p:cNvPr id="9" name="グラフィックス 8" descr="棒グラフ">
            <a:extLst>
              <a:ext uri="{FF2B5EF4-FFF2-40B4-BE49-F238E27FC236}">
                <a16:creationId xmlns:a16="http://schemas.microsoft.com/office/drawing/2014/main" id="{CF1A6833-CFA2-9C4C-BDE2-4E5ABD8FF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7119" y="3722793"/>
            <a:ext cx="2194560" cy="2194560"/>
          </a:xfrm>
          <a:prstGeom prst="rect">
            <a:avLst/>
          </a:prstGeom>
        </p:spPr>
      </p:pic>
      <p:pic>
        <p:nvPicPr>
          <p:cNvPr id="13" name="グラフィックス 12" descr="需要と供給">
            <a:extLst>
              <a:ext uri="{FF2B5EF4-FFF2-40B4-BE49-F238E27FC236}">
                <a16:creationId xmlns:a16="http://schemas.microsoft.com/office/drawing/2014/main" id="{113FA391-11CD-7143-9909-8676A20F0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0322" y="3722793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96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2A9850-F1E3-9F47-84CF-C2E3E0E0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データの処理</a:t>
            </a:r>
            <a:r>
              <a:rPr kumimoji="1" lang="en-US" altLang="ja-JP" sz="4000" dirty="0">
                <a:solidFill>
                  <a:srgbClr val="FFFFFF"/>
                </a:solidFill>
              </a:rPr>
              <a:t>-1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9B4227-1CB3-E142-A14B-62C25FDF6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ja-JP" sz="2400" dirty="0"/>
              <a:t>X,Y,Z</a:t>
            </a:r>
            <a:r>
              <a:rPr kumimoji="1" lang="ja-JP" altLang="en-US" sz="2400"/>
              <a:t>軸それぞれの数値を絶対値に変換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/>
              <a:t>全て合計する</a:t>
            </a:r>
            <a:endParaRPr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/>
              <a:t>その合計値を時間経過に沿ってグラフ化する。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/>
              <a:t>（すべての値を絶対値にしたので、合計値の大きさ＝動きの大きさとなるはず）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53774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2A9850-F1E3-9F47-84CF-C2E3E0E0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データの処理</a:t>
            </a:r>
            <a:r>
              <a:rPr kumimoji="1" lang="en-US" altLang="ja-JP" sz="4000" dirty="0">
                <a:solidFill>
                  <a:srgbClr val="FFFFFF"/>
                </a:solidFill>
              </a:rPr>
              <a:t>-2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9B4227-1CB3-E142-A14B-62C25FDF6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en-US" sz="2400"/>
              <a:t>一定時間内のグラフの急上昇の回数＝寝返りの多さ</a:t>
            </a:r>
          </a:p>
        </p:txBody>
      </p:sp>
    </p:spTree>
    <p:extLst>
      <p:ext uri="{BB962C8B-B14F-4D97-AF65-F5344CB8AC3E}">
        <p14:creationId xmlns:p14="http://schemas.microsoft.com/office/powerpoint/2010/main" val="3409106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制作の背景</a:t>
            </a:r>
            <a:r>
              <a:rPr kumimoji="1" lang="en-US" altLang="ja-JP" sz="4000" dirty="0">
                <a:solidFill>
                  <a:srgbClr val="FFFFFF"/>
                </a:solidFill>
              </a:rPr>
              <a:t>-1   </a:t>
            </a:r>
            <a:r>
              <a:rPr kumimoji="1" lang="ja-JP" altLang="en-US" sz="4000">
                <a:solidFill>
                  <a:srgbClr val="FFFFFF"/>
                </a:solidFill>
              </a:rPr>
              <a:t>睡眠について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812887"/>
            <a:ext cx="7552259" cy="27954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sz="2400"/>
              <a:t>睡眠とは生物の活動において非常に重要な要素である。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/>
              <a:t>睡眠時間が長すぎても短すぎてもいけない。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/>
              <a:t>⇨</a:t>
            </a:r>
            <a:r>
              <a:rPr lang="en-US" altLang="ja-JP" sz="2400" dirty="0"/>
              <a:t>6~8</a:t>
            </a:r>
            <a:r>
              <a:rPr lang="ja-JP" altLang="en-US" sz="2400"/>
              <a:t>時間のうちに質の良い睡眠を取る必要がある。</a:t>
            </a:r>
            <a:endParaRPr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</p:txBody>
      </p:sp>
      <p:pic>
        <p:nvPicPr>
          <p:cNvPr id="6" name="グラフィックス 5" descr="睡眠">
            <a:extLst>
              <a:ext uri="{FF2B5EF4-FFF2-40B4-BE49-F238E27FC236}">
                <a16:creationId xmlns:a16="http://schemas.microsoft.com/office/drawing/2014/main" id="{64463B20-6EB3-6A4E-B5DE-E4F56A409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4187" y="4210603"/>
            <a:ext cx="2303320" cy="23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0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制作の背景</a:t>
            </a:r>
            <a:r>
              <a:rPr kumimoji="1" lang="en-US" altLang="ja-JP" sz="4000" dirty="0">
                <a:solidFill>
                  <a:srgbClr val="FFFFFF"/>
                </a:solidFill>
              </a:rPr>
              <a:t>-2   </a:t>
            </a:r>
            <a:r>
              <a:rPr kumimoji="1" lang="ja-JP" altLang="en-US" sz="4000">
                <a:solidFill>
                  <a:srgbClr val="FFFFFF"/>
                </a:solidFill>
              </a:rPr>
              <a:t>寝返りの利点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ja-JP" sz="2400" dirty="0"/>
              <a:t>1.</a:t>
            </a:r>
            <a:r>
              <a:rPr kumimoji="1" lang="ja-JP" altLang="en-US" sz="2400"/>
              <a:t>血液循環の促進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</a:t>
            </a:r>
            <a:r>
              <a:rPr kumimoji="1" lang="en-US" altLang="ja-JP" sz="2400" dirty="0"/>
              <a:t>.</a:t>
            </a:r>
            <a:r>
              <a:rPr lang="ja-JP" altLang="en-US" sz="2400"/>
              <a:t>ノンレム睡眠</a:t>
            </a:r>
            <a:r>
              <a:rPr lang="en-US" altLang="ja-JP" sz="2400" dirty="0"/>
              <a:t>(</a:t>
            </a:r>
            <a:r>
              <a:rPr lang="ja-JP" altLang="en-US" sz="2400"/>
              <a:t>深い眠り</a:t>
            </a:r>
            <a:r>
              <a:rPr lang="en-US" altLang="ja-JP" sz="2400" dirty="0"/>
              <a:t>)</a:t>
            </a:r>
            <a:r>
              <a:rPr lang="ja-JP" altLang="en-US" sz="2400"/>
              <a:t>⇨レム睡眠</a:t>
            </a:r>
            <a:r>
              <a:rPr lang="en-US" altLang="ja-JP" sz="2400" dirty="0"/>
              <a:t>(</a:t>
            </a:r>
            <a:r>
              <a:rPr lang="ja-JP" altLang="en-US" sz="2400"/>
              <a:t>浅い眠り</a:t>
            </a:r>
            <a:r>
              <a:rPr lang="en-US" altLang="ja-JP" sz="2400" dirty="0"/>
              <a:t>)</a:t>
            </a:r>
            <a:r>
              <a:rPr lang="ja-JP" altLang="en-US" sz="2400"/>
              <a:t>へ切り替わる動作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3.</a:t>
            </a:r>
            <a:r>
              <a:rPr lang="ja-JP" altLang="en-US" sz="2400"/>
              <a:t>体温調整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kumimoji="1" lang="en-US" altLang="ja-JP" sz="2400" dirty="0"/>
              <a:t>4.</a:t>
            </a:r>
            <a:r>
              <a:rPr kumimoji="1" lang="ja-JP" altLang="en-US" sz="2400"/>
              <a:t>腰痛を防止する</a:t>
            </a:r>
          </a:p>
        </p:txBody>
      </p:sp>
      <p:pic>
        <p:nvPicPr>
          <p:cNvPr id="5" name="グラフィックス 4" descr="心臓">
            <a:extLst>
              <a:ext uri="{FF2B5EF4-FFF2-40B4-BE49-F238E27FC236}">
                <a16:creationId xmlns:a16="http://schemas.microsoft.com/office/drawing/2014/main" id="{D859F1E1-34EA-2D45-824C-C7A7EEE8A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7599" y="2138170"/>
            <a:ext cx="1252654" cy="1252654"/>
          </a:xfrm>
          <a:prstGeom prst="rect">
            <a:avLst/>
          </a:prstGeom>
        </p:spPr>
      </p:pic>
      <p:pic>
        <p:nvPicPr>
          <p:cNvPr id="7" name="グラフィックス 6" descr="温度計">
            <a:extLst>
              <a:ext uri="{FF2B5EF4-FFF2-40B4-BE49-F238E27FC236}">
                <a16:creationId xmlns:a16="http://schemas.microsoft.com/office/drawing/2014/main" id="{A71ED68E-B410-C540-A8DC-27F8FE965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199" y="42912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9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制作の背景</a:t>
            </a:r>
            <a:r>
              <a:rPr kumimoji="1" lang="en-US" altLang="ja-JP" sz="4000" dirty="0">
                <a:solidFill>
                  <a:srgbClr val="FFFFFF"/>
                </a:solidFill>
              </a:rPr>
              <a:t>-3  </a:t>
            </a:r>
            <a:r>
              <a:rPr kumimoji="1" lang="ja-JP" altLang="en-US" sz="4000">
                <a:solidFill>
                  <a:srgbClr val="FFFFFF"/>
                </a:solidFill>
              </a:rPr>
              <a:t>テーマ決定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682240"/>
            <a:ext cx="9708995" cy="435611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kumimoji="1" lang="ja-JP" altLang="en-US" sz="2400"/>
              <a:t>「睡眠は大切」</a:t>
            </a:r>
            <a:r>
              <a:rPr kumimoji="1" lang="en-US" altLang="ja-JP" sz="2400" dirty="0"/>
              <a:t>  and  </a:t>
            </a:r>
            <a:r>
              <a:rPr kumimoji="1" lang="ja-JP" altLang="en-US" sz="2400"/>
              <a:t>「寝返りは良い睡眠と密接に関わる」</a:t>
            </a: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2C86BB1-2C6F-4641-84B1-1E3E6704F95F}"/>
              </a:ext>
            </a:extLst>
          </p:cNvPr>
          <p:cNvSpPr/>
          <p:nvPr/>
        </p:nvSpPr>
        <p:spPr>
          <a:xfrm>
            <a:off x="5717474" y="3168665"/>
            <a:ext cx="746760" cy="1012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33BA6380-F03F-4244-9B1B-DE71D9231597}"/>
              </a:ext>
            </a:extLst>
          </p:cNvPr>
          <p:cNvSpPr txBox="1">
            <a:spLocks/>
          </p:cNvSpPr>
          <p:nvPr/>
        </p:nvSpPr>
        <p:spPr>
          <a:xfrm>
            <a:off x="1367623" y="4274022"/>
            <a:ext cx="9708995" cy="435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400"/>
              <a:t>良い睡眠の定義とは？自分で確認するのは難しい</a:t>
            </a:r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071306DE-39C6-A54C-B520-146DB87AB323}"/>
              </a:ext>
            </a:extLst>
          </p:cNvPr>
          <p:cNvSpPr/>
          <p:nvPr/>
        </p:nvSpPr>
        <p:spPr>
          <a:xfrm>
            <a:off x="5717474" y="4748943"/>
            <a:ext cx="746760" cy="1012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DCBCCD4F-C81A-E84B-83D7-F25AAAB28732}"/>
              </a:ext>
            </a:extLst>
          </p:cNvPr>
          <p:cNvSpPr txBox="1">
            <a:spLocks/>
          </p:cNvSpPr>
          <p:nvPr/>
        </p:nvSpPr>
        <p:spPr>
          <a:xfrm>
            <a:off x="1367622" y="5865804"/>
            <a:ext cx="9708995" cy="435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400"/>
              <a:t>センサーを用いて睡眠の質を俯瞰的に捉えたい！</a:t>
            </a:r>
          </a:p>
        </p:txBody>
      </p:sp>
    </p:spTree>
    <p:extLst>
      <p:ext uri="{BB962C8B-B14F-4D97-AF65-F5344CB8AC3E}">
        <p14:creationId xmlns:p14="http://schemas.microsoft.com/office/powerpoint/2010/main" val="285238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アプリ制作の目的</a:t>
            </a:r>
            <a:r>
              <a:rPr kumimoji="1" lang="en-US" altLang="ja-JP" sz="4000" dirty="0">
                <a:solidFill>
                  <a:srgbClr val="FFFFFF"/>
                </a:solidFill>
              </a:rPr>
              <a:t>-1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pic>
        <p:nvPicPr>
          <p:cNvPr id="7" name="グラフィックス 6" descr="疲れた顔 (塗りつぶしなし)">
            <a:extLst>
              <a:ext uri="{FF2B5EF4-FFF2-40B4-BE49-F238E27FC236}">
                <a16:creationId xmlns:a16="http://schemas.microsoft.com/office/drawing/2014/main" id="{5E291CAF-5983-5245-8321-E2B4165D0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4902" y="2669172"/>
            <a:ext cx="3209779" cy="3209779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569" y="2812887"/>
            <a:ext cx="5471529" cy="32447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社会人「寝ても疲れが取れない」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/>
              <a:t>⇨質の悪い睡眠が体調不良の原因？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>
                <a:solidFill>
                  <a:srgbClr val="FF0000"/>
                </a:solidFill>
              </a:rPr>
              <a:t>想定ユーザ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ja-JP" sz="2400" dirty="0">
                <a:solidFill>
                  <a:srgbClr val="FF0000"/>
                </a:solidFill>
              </a:rPr>
              <a:t>30</a:t>
            </a:r>
            <a:r>
              <a:rPr kumimoji="1" lang="ja-JP" altLang="en-US" sz="2400">
                <a:solidFill>
                  <a:srgbClr val="FF0000"/>
                </a:solidFill>
              </a:rPr>
              <a:t>歳以上の社会人男女</a:t>
            </a:r>
            <a:endParaRPr kumimoji="1" lang="en-US" altLang="ja-JP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5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アプリ制作の目的</a:t>
            </a:r>
            <a:r>
              <a:rPr kumimoji="1" lang="en-US" altLang="ja-JP" sz="4000" dirty="0">
                <a:solidFill>
                  <a:srgbClr val="FFFFFF"/>
                </a:solidFill>
              </a:rPr>
              <a:t>-2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pic>
        <p:nvPicPr>
          <p:cNvPr id="11" name="グラフィックス 10" descr="レーダー チャート">
            <a:extLst>
              <a:ext uri="{FF2B5EF4-FFF2-40B4-BE49-F238E27FC236}">
                <a16:creationId xmlns:a16="http://schemas.microsoft.com/office/drawing/2014/main" id="{918F0E11-12A8-624C-B7FB-0C9BD376D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1814" y="2261418"/>
            <a:ext cx="4025284" cy="402528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2" y="2492481"/>
            <a:ext cx="5471529" cy="35631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2400"/>
              <a:t>加速度センサーで寝返りを計測、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/>
              <a:t>データをグラフにすることで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/>
              <a:t>俯瞰的に眠りの質を判断できる。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⇨体調不良の原因特定につながる。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6680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座る, 車, 横, 駐車場 が含まれている画像&#10;&#10;自動的に生成された説明">
            <a:extLst>
              <a:ext uri="{FF2B5EF4-FFF2-40B4-BE49-F238E27FC236}">
                <a16:creationId xmlns:a16="http://schemas.microsoft.com/office/drawing/2014/main" id="{76185BD8-BF6C-6040-9CF7-70406A161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0" b="95405" l="7686" r="99308">
                        <a14:foregroundMark x1="7994" y1="78621" x2="9762" y2="45954"/>
                        <a14:foregroundMark x1="9762" y1="45954" x2="12298" y2="52448"/>
                        <a14:foregroundMark x1="12298" y1="52448" x2="13836" y2="71129"/>
                        <a14:foregroundMark x1="13836" y1="71129" x2="10761" y2="77023"/>
                        <a14:foregroundMark x1="10761" y1="77023" x2="7840" y2="78621"/>
                        <a14:foregroundMark x1="45734" y1="95504" x2="40277" y2="95504"/>
                        <a14:foregroundMark x1="40277" y1="95504" x2="44120" y2="89610"/>
                        <a14:foregroundMark x1="44120" y1="89610" x2="47963" y2="94805"/>
                        <a14:foregroundMark x1="47963" y1="94805" x2="45196" y2="95504"/>
                        <a14:foregroundMark x1="96618" y1="48851" x2="91622" y2="43856"/>
                        <a14:foregroundMark x1="91622" y1="43856" x2="90623" y2="35365"/>
                        <a14:foregroundMark x1="90623" y1="35365" x2="96157" y2="36863"/>
                        <a14:foregroundMark x1="96157" y1="36863" x2="99308" y2="47353"/>
                        <a14:foregroundMark x1="99308" y1="47353" x2="92467" y2="47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188174">
            <a:off x="195287" y="4236336"/>
            <a:ext cx="1727775" cy="1329364"/>
          </a:xfrm>
          <a:prstGeom prst="rect">
            <a:avLst/>
          </a:prstGeom>
        </p:spPr>
      </p:pic>
      <p:pic>
        <p:nvPicPr>
          <p:cNvPr id="5" name="図 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73969E58-6E39-9648-AD75-886A06659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77" b="89925" l="4177" r="89988">
                        <a14:foregroundMark x1="29791" y1="66667" x2="860" y2="76930"/>
                        <a14:foregroundMark x1="860" y1="76930" x2="4177" y2="69303"/>
                        <a14:foregroundMark x1="4177" y1="69303" x2="20086" y2="52825"/>
                        <a14:foregroundMark x1="20086" y1="52825" x2="25123" y2="52354"/>
                        <a14:foregroundMark x1="25123" y1="52354" x2="26781" y2="52825"/>
                        <a14:foregroundMark x1="22789" y1="40490" x2="22789" y2="40490"/>
                        <a14:foregroundMark x1="22973" y1="40866" x2="23587" y2="39831"/>
                        <a14:foregroundMark x1="44349" y1="26460" x2="44349" y2="27966"/>
                        <a14:foregroundMark x1="22420" y1="39642" x2="22850" y2="34746"/>
                        <a14:foregroundMark x1="44656" y1="28814" x2="45762" y2="27966"/>
                        <a14:foregroundMark x1="64803" y1="20810" x2="60811" y2="15160"/>
                        <a14:foregroundMark x1="60811" y1="15160" x2="58292" y2="8004"/>
                        <a14:foregroundMark x1="58292" y1="8004" x2="58047" y2="942"/>
                        <a14:foregroundMark x1="58047" y1="942" x2="62531" y2="1977"/>
                        <a14:foregroundMark x1="62531" y1="1977" x2="66830" y2="18832"/>
                        <a14:foregroundMark x1="85197" y1="54802" x2="83968" y2="50188"/>
                        <a14:foregroundMark x1="86241" y1="53013" x2="87101" y2="52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33162">
            <a:off x="1308390" y="3649378"/>
            <a:ext cx="2591591" cy="1690583"/>
          </a:xfrm>
          <a:prstGeom prst="rect">
            <a:avLst/>
          </a:prstGeom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AC39C1E6-46A7-714C-9305-64283AFB0707}"/>
              </a:ext>
            </a:extLst>
          </p:cNvPr>
          <p:cNvGrpSpPr/>
          <p:nvPr/>
        </p:nvGrpSpPr>
        <p:grpSpPr>
          <a:xfrm>
            <a:off x="499819" y="441611"/>
            <a:ext cx="3717472" cy="1126214"/>
            <a:chOff x="266699" y="212271"/>
            <a:chExt cx="3717472" cy="112621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757E4C3-6DC0-AE4F-8EBD-7467EB9217AE}"/>
                </a:ext>
              </a:extLst>
            </p:cNvPr>
            <p:cNvGrpSpPr/>
            <p:nvPr/>
          </p:nvGrpSpPr>
          <p:grpSpPr>
            <a:xfrm>
              <a:off x="266699" y="212271"/>
              <a:ext cx="1795225" cy="1126214"/>
              <a:chOff x="266699" y="212271"/>
              <a:chExt cx="1795225" cy="1126214"/>
            </a:xfrm>
          </p:grpSpPr>
          <p:pic>
            <p:nvPicPr>
              <p:cNvPr id="7" name="グラフィックス 6" descr="男性">
                <a:extLst>
                  <a:ext uri="{FF2B5EF4-FFF2-40B4-BE49-F238E27FC236}">
                    <a16:creationId xmlns:a16="http://schemas.microsoft.com/office/drawing/2014/main" id="{55BF3AAC-C4E1-744E-A36E-25458E8B5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5711" y="212271"/>
                <a:ext cx="1126213" cy="1126213"/>
              </a:xfrm>
              <a:prstGeom prst="rect">
                <a:avLst/>
              </a:prstGeom>
            </p:spPr>
          </p:pic>
          <p:pic>
            <p:nvPicPr>
              <p:cNvPr id="8" name="グラフィックス 7" descr="男性">
                <a:extLst>
                  <a:ext uri="{FF2B5EF4-FFF2-40B4-BE49-F238E27FC236}">
                    <a16:creationId xmlns:a16="http://schemas.microsoft.com/office/drawing/2014/main" id="{BD7A868F-503C-3643-8E53-9C3DF5D26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6699" y="212272"/>
                <a:ext cx="1126213" cy="1126213"/>
              </a:xfrm>
              <a:prstGeom prst="rect">
                <a:avLst/>
              </a:prstGeom>
            </p:spPr>
          </p:pic>
        </p:grp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89218D7-EF03-BC4B-B375-3D40A0AB45E9}"/>
                </a:ext>
              </a:extLst>
            </p:cNvPr>
            <p:cNvSpPr txBox="1"/>
            <p:nvPr/>
          </p:nvSpPr>
          <p:spPr>
            <a:xfrm>
              <a:off x="2061924" y="452211"/>
              <a:ext cx="1922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疲れの取れない</a:t>
              </a:r>
              <a:endParaRPr kumimoji="1" lang="en-US" altLang="ja-JP" dirty="0"/>
            </a:p>
            <a:p>
              <a:r>
                <a:rPr lang="en-US" altLang="ja-JP" dirty="0"/>
                <a:t>30</a:t>
              </a:r>
              <a:r>
                <a:rPr lang="ja-JP" altLang="en-US"/>
                <a:t>歳以上男女</a:t>
              </a:r>
              <a:endParaRPr kumimoji="1" lang="ja-JP" altLang="en-US"/>
            </a:p>
          </p:txBody>
        </p:sp>
      </p:grpSp>
      <p:pic>
        <p:nvPicPr>
          <p:cNvPr id="19" name="グラフィックス 18" descr="睡眠">
            <a:extLst>
              <a:ext uri="{FF2B5EF4-FFF2-40B4-BE49-F238E27FC236}">
                <a16:creationId xmlns:a16="http://schemas.microsoft.com/office/drawing/2014/main" id="{527E0D34-61D0-4B40-9EED-DF8D89E4A8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182637" y="5055501"/>
            <a:ext cx="1350288" cy="1350288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DDC5B62-EC28-DD47-869D-6B4EFEB55B21}"/>
              </a:ext>
            </a:extLst>
          </p:cNvPr>
          <p:cNvSpPr txBox="1"/>
          <p:nvPr/>
        </p:nvSpPr>
        <p:spPr>
          <a:xfrm>
            <a:off x="2883607" y="5527198"/>
            <a:ext cx="207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センサーを用いて</a:t>
            </a:r>
            <a:endParaRPr kumimoji="1" lang="en-US" altLang="ja-JP" dirty="0"/>
          </a:p>
          <a:p>
            <a:r>
              <a:rPr lang="ja-JP" altLang="en-US"/>
              <a:t>寝返りを検知</a:t>
            </a:r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06175B27-76DF-7F40-90BE-54A1458EB87D}"/>
              </a:ext>
            </a:extLst>
          </p:cNvPr>
          <p:cNvGrpSpPr/>
          <p:nvPr/>
        </p:nvGrpSpPr>
        <p:grpSpPr>
          <a:xfrm>
            <a:off x="4953771" y="1544258"/>
            <a:ext cx="1582254" cy="3291840"/>
            <a:chOff x="4957336" y="1338484"/>
            <a:chExt cx="1582254" cy="3291840"/>
          </a:xfrm>
        </p:grpSpPr>
        <p:pic>
          <p:nvPicPr>
            <p:cNvPr id="21" name="グラフィックス 20" descr="棒グラフ">
              <a:extLst>
                <a:ext uri="{FF2B5EF4-FFF2-40B4-BE49-F238E27FC236}">
                  <a16:creationId xmlns:a16="http://schemas.microsoft.com/office/drawing/2014/main" id="{79383F84-12BB-644F-AFBF-3C84ED651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57336" y="1338484"/>
              <a:ext cx="1582254" cy="1582254"/>
            </a:xfrm>
            <a:prstGeom prst="rect">
              <a:avLst/>
            </a:prstGeom>
          </p:spPr>
        </p:pic>
        <p:pic>
          <p:nvPicPr>
            <p:cNvPr id="22" name="グラフィックス 21" descr="需要と供給">
              <a:extLst>
                <a:ext uri="{FF2B5EF4-FFF2-40B4-BE49-F238E27FC236}">
                  <a16:creationId xmlns:a16="http://schemas.microsoft.com/office/drawing/2014/main" id="{4BB5A8B5-FD19-5242-BFAE-E43D07F9A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57336" y="3048070"/>
              <a:ext cx="1582254" cy="1582254"/>
            </a:xfrm>
            <a:prstGeom prst="rect">
              <a:avLst/>
            </a:prstGeom>
          </p:spPr>
        </p:pic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B04EF-4D15-244F-9DF7-BF37B1FB0EF4}"/>
              </a:ext>
            </a:extLst>
          </p:cNvPr>
          <p:cNvSpPr txBox="1"/>
          <p:nvPr/>
        </p:nvSpPr>
        <p:spPr>
          <a:xfrm>
            <a:off x="3490339" y="3018806"/>
            <a:ext cx="170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データを分析、グラフ化</a:t>
            </a:r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CE5872DD-62DF-9846-97B3-6B630A4F6FDB}"/>
              </a:ext>
            </a:extLst>
          </p:cNvPr>
          <p:cNvSpPr/>
          <p:nvPr/>
        </p:nvSpPr>
        <p:spPr>
          <a:xfrm>
            <a:off x="1668320" y="1780268"/>
            <a:ext cx="480508" cy="2080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>
            <a:extLst>
              <a:ext uri="{FF2B5EF4-FFF2-40B4-BE49-F238E27FC236}">
                <a16:creationId xmlns:a16="http://schemas.microsoft.com/office/drawing/2014/main" id="{D5BE32F4-C904-004A-A342-96A554C0D1A6}"/>
              </a:ext>
            </a:extLst>
          </p:cNvPr>
          <p:cNvSpPr/>
          <p:nvPr/>
        </p:nvSpPr>
        <p:spPr>
          <a:xfrm rot="13443637">
            <a:off x="3789487" y="3717803"/>
            <a:ext cx="389369" cy="1825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下矢印 25">
            <a:extLst>
              <a:ext uri="{FF2B5EF4-FFF2-40B4-BE49-F238E27FC236}">
                <a16:creationId xmlns:a16="http://schemas.microsoft.com/office/drawing/2014/main" id="{131D9E46-C8FA-4945-8E2E-9CA7850361FC}"/>
              </a:ext>
            </a:extLst>
          </p:cNvPr>
          <p:cNvSpPr/>
          <p:nvPr/>
        </p:nvSpPr>
        <p:spPr>
          <a:xfrm rot="18029451">
            <a:off x="7186160" y="3311798"/>
            <a:ext cx="480508" cy="2035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下矢印 26">
            <a:extLst>
              <a:ext uri="{FF2B5EF4-FFF2-40B4-BE49-F238E27FC236}">
                <a16:creationId xmlns:a16="http://schemas.microsoft.com/office/drawing/2014/main" id="{BAA31354-B1B0-C247-BA0F-3D41AC1835EE}"/>
              </a:ext>
            </a:extLst>
          </p:cNvPr>
          <p:cNvSpPr/>
          <p:nvPr/>
        </p:nvSpPr>
        <p:spPr>
          <a:xfrm rot="14199966">
            <a:off x="7197250" y="1436091"/>
            <a:ext cx="480508" cy="2101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776AF0A-AF78-5343-9399-25AEEB2FDC2F}"/>
              </a:ext>
            </a:extLst>
          </p:cNvPr>
          <p:cNvSpPr txBox="1"/>
          <p:nvPr/>
        </p:nvSpPr>
        <p:spPr>
          <a:xfrm rot="19538516">
            <a:off x="6253646" y="1849349"/>
            <a:ext cx="218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00B050"/>
                </a:solidFill>
              </a:rPr>
              <a:t>睡眠の質が良い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3ED832A-B4BE-2A48-8536-57ACBBA9F623}"/>
              </a:ext>
            </a:extLst>
          </p:cNvPr>
          <p:cNvSpPr txBox="1"/>
          <p:nvPr/>
        </p:nvSpPr>
        <p:spPr>
          <a:xfrm rot="1972090">
            <a:off x="6265395" y="4660812"/>
            <a:ext cx="218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睡眠の質が悪い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E946360-93E6-DD43-B435-AEB4B78F5C60}"/>
              </a:ext>
            </a:extLst>
          </p:cNvPr>
          <p:cNvSpPr txBox="1"/>
          <p:nvPr/>
        </p:nvSpPr>
        <p:spPr>
          <a:xfrm>
            <a:off x="8425189" y="729210"/>
            <a:ext cx="357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体調不良の原因は睡眠ではない</a:t>
            </a:r>
            <a:endParaRPr kumimoji="1" lang="en-US" altLang="ja-JP" dirty="0"/>
          </a:p>
          <a:p>
            <a:r>
              <a:rPr lang="ja-JP" altLang="en-US"/>
              <a:t>ストレス、持病</a:t>
            </a:r>
            <a:r>
              <a:rPr lang="en-US" altLang="ja-JP" dirty="0" err="1"/>
              <a:t>etc</a:t>
            </a:r>
            <a:r>
              <a:rPr lang="en-US" altLang="ja-JP" dirty="0"/>
              <a:t>…</a:t>
            </a:r>
          </a:p>
        </p:txBody>
      </p:sp>
      <p:pic>
        <p:nvPicPr>
          <p:cNvPr id="32" name="グラフィックス 31" descr="聴診器">
            <a:extLst>
              <a:ext uri="{FF2B5EF4-FFF2-40B4-BE49-F238E27FC236}">
                <a16:creationId xmlns:a16="http://schemas.microsoft.com/office/drawing/2014/main" id="{86DCEC2C-778C-B744-916D-4D5A2FDB99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27280" y="1342330"/>
            <a:ext cx="914400" cy="914400"/>
          </a:xfrm>
          <a:prstGeom prst="rect">
            <a:avLst/>
          </a:prstGeom>
        </p:spPr>
      </p:pic>
      <p:pic>
        <p:nvPicPr>
          <p:cNvPr id="34" name="グラフィックス 33" descr="薬">
            <a:extLst>
              <a:ext uri="{FF2B5EF4-FFF2-40B4-BE49-F238E27FC236}">
                <a16:creationId xmlns:a16="http://schemas.microsoft.com/office/drawing/2014/main" id="{B7B24FBB-626E-EE4E-A3D2-8C2FF8EB15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39285" y="1338484"/>
            <a:ext cx="914400" cy="914400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0CED514-1E66-D042-9079-4901095059B1}"/>
              </a:ext>
            </a:extLst>
          </p:cNvPr>
          <p:cNvSpPr txBox="1"/>
          <p:nvPr/>
        </p:nvSpPr>
        <p:spPr>
          <a:xfrm>
            <a:off x="8447370" y="4098926"/>
            <a:ext cx="3227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健康のために質の良い睡眠を</a:t>
            </a:r>
            <a:endParaRPr kumimoji="1" lang="en-US" altLang="ja-JP" dirty="0"/>
          </a:p>
          <a:p>
            <a:r>
              <a:rPr lang="ja-JP" altLang="en-US"/>
              <a:t>枕を変える、</a:t>
            </a:r>
            <a:endParaRPr lang="en-US" altLang="ja-JP" dirty="0"/>
          </a:p>
          <a:p>
            <a:r>
              <a:rPr kumimoji="1" lang="ja-JP" altLang="en-US"/>
              <a:t>カフェインを控える、</a:t>
            </a:r>
            <a:endParaRPr kumimoji="1" lang="en-US" altLang="ja-JP" dirty="0"/>
          </a:p>
          <a:p>
            <a:r>
              <a:rPr lang="ja-JP" altLang="en-US"/>
              <a:t>寝スマホを止める</a:t>
            </a:r>
            <a:r>
              <a:rPr lang="en-US" altLang="ja-JP" dirty="0" err="1"/>
              <a:t>etc</a:t>
            </a:r>
            <a:r>
              <a:rPr lang="en-US" altLang="ja-JP" dirty="0"/>
              <a:t>…</a:t>
            </a:r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63DBA04-A675-C242-8D9C-7361CB10A35D}"/>
              </a:ext>
            </a:extLst>
          </p:cNvPr>
          <p:cNvGrpSpPr/>
          <p:nvPr/>
        </p:nvGrpSpPr>
        <p:grpSpPr>
          <a:xfrm>
            <a:off x="9270900" y="5266124"/>
            <a:ext cx="1350287" cy="1350287"/>
            <a:chOff x="8654780" y="5266124"/>
            <a:chExt cx="1350287" cy="1350287"/>
          </a:xfrm>
        </p:grpSpPr>
        <p:pic>
          <p:nvPicPr>
            <p:cNvPr id="39" name="グラフィックス 38" descr="コーヒー豆">
              <a:extLst>
                <a:ext uri="{FF2B5EF4-FFF2-40B4-BE49-F238E27FC236}">
                  <a16:creationId xmlns:a16="http://schemas.microsoft.com/office/drawing/2014/main" id="{00718B59-3633-604D-95E1-3F0242EA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27280" y="5484068"/>
              <a:ext cx="914400" cy="914400"/>
            </a:xfrm>
            <a:prstGeom prst="rect">
              <a:avLst/>
            </a:prstGeom>
          </p:spPr>
        </p:pic>
        <p:pic>
          <p:nvPicPr>
            <p:cNvPr id="42" name="グラフィックス 41" descr="No の記号">
              <a:extLst>
                <a:ext uri="{FF2B5EF4-FFF2-40B4-BE49-F238E27FC236}">
                  <a16:creationId xmlns:a16="http://schemas.microsoft.com/office/drawing/2014/main" id="{E33B82D4-0451-854E-937F-6E3BE55E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654780" y="5266124"/>
              <a:ext cx="1350287" cy="1350287"/>
            </a:xfrm>
            <a:prstGeom prst="rect">
              <a:avLst/>
            </a:prstGeom>
          </p:spPr>
        </p:pic>
      </p:grpSp>
      <p:sp>
        <p:nvSpPr>
          <p:cNvPr id="44" name="爆発 2 43">
            <a:extLst>
              <a:ext uri="{FF2B5EF4-FFF2-40B4-BE49-F238E27FC236}">
                <a16:creationId xmlns:a16="http://schemas.microsoft.com/office/drawing/2014/main" id="{C953BD62-4D56-B049-9D42-6BCEE3901D5A}"/>
              </a:ext>
            </a:extLst>
          </p:cNvPr>
          <p:cNvSpPr/>
          <p:nvPr/>
        </p:nvSpPr>
        <p:spPr>
          <a:xfrm>
            <a:off x="8512515" y="2396704"/>
            <a:ext cx="3135086" cy="1609816"/>
          </a:xfrm>
          <a:prstGeom prst="irregularSeal2">
            <a:avLst/>
          </a:prstGeom>
          <a:solidFill>
            <a:srgbClr val="C46C00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68B81D7-1D8C-A24F-A56F-45DA71E2D99D}"/>
              </a:ext>
            </a:extLst>
          </p:cNvPr>
          <p:cNvSpPr txBox="1"/>
          <p:nvPr/>
        </p:nvSpPr>
        <p:spPr>
          <a:xfrm rot="20901540">
            <a:off x="9057497" y="2992234"/>
            <a:ext cx="230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問題解決</a:t>
            </a:r>
            <a:r>
              <a:rPr kumimoji="1" lang="en-US" altLang="ja-JP" sz="2800" b="1" dirty="0"/>
              <a:t>!!</a:t>
            </a:r>
            <a:endParaRPr kumimoji="1" lang="ja-JP" altLang="en-US" sz="2800" b="1"/>
          </a:p>
        </p:txBody>
      </p:sp>
    </p:spTree>
    <p:extLst>
      <p:ext uri="{BB962C8B-B14F-4D97-AF65-F5344CB8AC3E}">
        <p14:creationId xmlns:p14="http://schemas.microsoft.com/office/powerpoint/2010/main" val="282246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lang="ja-JP" altLang="en-US" sz="4000">
                <a:solidFill>
                  <a:srgbClr val="FFFFFF"/>
                </a:solidFill>
              </a:rPr>
              <a:t>目的達成の</a:t>
            </a:r>
            <a:r>
              <a:rPr kumimoji="1" lang="ja-JP" altLang="en-US" sz="4000">
                <a:solidFill>
                  <a:srgbClr val="FFFFFF"/>
                </a:solidFill>
              </a:rPr>
              <a:t>手法</a:t>
            </a:r>
            <a:r>
              <a:rPr kumimoji="1" lang="en-US" altLang="ja-JP" sz="4000" dirty="0">
                <a:solidFill>
                  <a:srgbClr val="FFFFFF"/>
                </a:solidFill>
              </a:rPr>
              <a:t>-1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5063655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en-US" sz="2400"/>
              <a:t>被験者は眠りにつく際、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/>
              <a:t>加速度センサーを体に取り付ける。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場所は手足などの末端部よりも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大腿といった体の中央部が良い。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F1E7FADB-FF54-8C45-AE45-32D7F77809BD}"/>
              </a:ext>
            </a:extLst>
          </p:cNvPr>
          <p:cNvGrpSpPr/>
          <p:nvPr/>
        </p:nvGrpSpPr>
        <p:grpSpPr>
          <a:xfrm>
            <a:off x="5596053" y="-879"/>
            <a:ext cx="5768037" cy="5768037"/>
            <a:chOff x="5596053" y="-879"/>
            <a:chExt cx="5768037" cy="5768037"/>
          </a:xfrm>
        </p:grpSpPr>
        <p:pic>
          <p:nvPicPr>
            <p:cNvPr id="11" name="グラフィックス 10" descr="男性">
              <a:extLst>
                <a:ext uri="{FF2B5EF4-FFF2-40B4-BE49-F238E27FC236}">
                  <a16:creationId xmlns:a16="http://schemas.microsoft.com/office/drawing/2014/main" id="{64690A88-8DF1-B844-AE52-B4789FE63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854505">
              <a:off x="5596053" y="-879"/>
              <a:ext cx="5768037" cy="5768037"/>
            </a:xfrm>
            <a:prstGeom prst="rect">
              <a:avLst/>
            </a:prstGeom>
          </p:spPr>
        </p:pic>
        <p:pic>
          <p:nvPicPr>
            <p:cNvPr id="15" name="図 14" descr="座る, 車, 横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C2B37C0-06A5-824B-A33C-3131A4E62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90" b="92308" l="7994" r="98770">
                          <a14:foregroundMark x1="7994" y1="49750" x2="12298" y2="72827"/>
                          <a14:foregroundMark x1="10146" y1="48651" x2="10146" y2="48651"/>
                          <a14:foregroundMark x1="47656" y1="88711" x2="49577" y2="92308"/>
                          <a14:foregroundMark x1="94312" y1="42857" x2="91545" y2="36364"/>
                          <a14:foregroundMark x1="96849" y1="40859" x2="98770" y2="4505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854505">
              <a:off x="8904379" y="2226756"/>
              <a:ext cx="1093711" cy="841510"/>
            </a:xfrm>
            <a:prstGeom prst="rect">
              <a:avLst/>
            </a:prstGeom>
          </p:spPr>
        </p:pic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732F38A2-1BA4-9143-B71B-3683CC93259A}"/>
              </a:ext>
            </a:extLst>
          </p:cNvPr>
          <p:cNvGrpSpPr/>
          <p:nvPr/>
        </p:nvGrpSpPr>
        <p:grpSpPr>
          <a:xfrm>
            <a:off x="6370320" y="297811"/>
            <a:ext cx="1403925" cy="1553623"/>
            <a:chOff x="6370320" y="297811"/>
            <a:chExt cx="1403925" cy="1553623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63B7723-AB8F-AA49-8C76-1115AA24B151}"/>
                </a:ext>
              </a:extLst>
            </p:cNvPr>
            <p:cNvSpPr txBox="1"/>
            <p:nvPr/>
          </p:nvSpPr>
          <p:spPr>
            <a:xfrm rot="20617894">
              <a:off x="6370320" y="1143548"/>
              <a:ext cx="4114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4000" b="1">
                <a:solidFill>
                  <a:schemeClr val="accent2"/>
                </a:solidFill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54EEEE1-0B0B-8741-B7C7-A181A1DE21DB}"/>
                </a:ext>
              </a:extLst>
            </p:cNvPr>
            <p:cNvSpPr txBox="1"/>
            <p:nvPr/>
          </p:nvSpPr>
          <p:spPr>
            <a:xfrm rot="21053611">
              <a:off x="6759446" y="659124"/>
              <a:ext cx="547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8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4800" b="1">
                <a:solidFill>
                  <a:schemeClr val="accent2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CE8BFAF3-386A-1B49-882D-D805B0B93A16}"/>
                </a:ext>
              </a:extLst>
            </p:cNvPr>
            <p:cNvSpPr txBox="1"/>
            <p:nvPr/>
          </p:nvSpPr>
          <p:spPr>
            <a:xfrm>
              <a:off x="7362765" y="297811"/>
              <a:ext cx="4114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54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5400" b="1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19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lang="ja-JP" altLang="en-US" sz="4000">
                <a:solidFill>
                  <a:srgbClr val="FFFFFF"/>
                </a:solidFill>
              </a:rPr>
              <a:t>目的達成の</a:t>
            </a:r>
            <a:r>
              <a:rPr kumimoji="1" lang="ja-JP" altLang="en-US" sz="4000">
                <a:solidFill>
                  <a:srgbClr val="FFFFFF"/>
                </a:solidFill>
              </a:rPr>
              <a:t>手法</a:t>
            </a:r>
            <a:r>
              <a:rPr kumimoji="1" lang="en-US" altLang="ja-JP" sz="4000" dirty="0">
                <a:solidFill>
                  <a:srgbClr val="FFFFFF"/>
                </a:solidFill>
              </a:rPr>
              <a:t>-2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5" y="2490436"/>
            <a:ext cx="4728376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2400"/>
              <a:t>センサーが寝返りを検知、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発生時刻と回数を記録する。</a:t>
            </a:r>
            <a:endParaRPr lang="en-US" altLang="ja-JP" sz="2400" dirty="0"/>
          </a:p>
        </p:txBody>
      </p:sp>
      <p:pic>
        <p:nvPicPr>
          <p:cNvPr id="34" name="グラフィックス 33" descr="男性" hidden="1">
            <a:extLst>
              <a:ext uri="{FF2B5EF4-FFF2-40B4-BE49-F238E27FC236}">
                <a16:creationId xmlns:a16="http://schemas.microsoft.com/office/drawing/2014/main" id="{143A7A1F-9D0F-8941-A0E2-7AB3BBAF2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854505">
            <a:off x="5596053" y="-879"/>
            <a:ext cx="5768037" cy="5768037"/>
          </a:xfrm>
          <a:prstGeom prst="rect">
            <a:avLst/>
          </a:prstGeom>
        </p:spPr>
      </p:pic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4AD38CF5-C95A-6F43-93BA-6AF6A9E89F6D}"/>
              </a:ext>
            </a:extLst>
          </p:cNvPr>
          <p:cNvGrpSpPr/>
          <p:nvPr/>
        </p:nvGrpSpPr>
        <p:grpSpPr>
          <a:xfrm>
            <a:off x="5625489" y="9540"/>
            <a:ext cx="5747199" cy="6662016"/>
            <a:chOff x="5625489" y="9540"/>
            <a:chExt cx="5747199" cy="6662016"/>
          </a:xfrm>
        </p:grpSpPr>
        <p:pic>
          <p:nvPicPr>
            <p:cNvPr id="5" name="グラフィックス 4" descr="男性">
              <a:extLst>
                <a:ext uri="{FF2B5EF4-FFF2-40B4-BE49-F238E27FC236}">
                  <a16:creationId xmlns:a16="http://schemas.microsoft.com/office/drawing/2014/main" id="{0801855E-97F1-AE4A-805D-6A19FACE8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844244">
              <a:off x="5625489" y="9540"/>
              <a:ext cx="5747199" cy="5747199"/>
            </a:xfrm>
            <a:prstGeom prst="rect">
              <a:avLst/>
            </a:prstGeom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48DD68C4-894C-8B46-B5E6-0632DE9D830D}"/>
                </a:ext>
              </a:extLst>
            </p:cNvPr>
            <p:cNvGrpSpPr/>
            <p:nvPr/>
          </p:nvGrpSpPr>
          <p:grpSpPr>
            <a:xfrm>
              <a:off x="5955545" y="1584468"/>
              <a:ext cx="5087088" cy="5087088"/>
              <a:chOff x="5955545" y="1584468"/>
              <a:chExt cx="5087088" cy="5087088"/>
            </a:xfrm>
          </p:grpSpPr>
          <p:pic>
            <p:nvPicPr>
              <p:cNvPr id="37" name="グラフィックス 36" descr="ハイハイ">
                <a:extLst>
                  <a:ext uri="{FF2B5EF4-FFF2-40B4-BE49-F238E27FC236}">
                    <a16:creationId xmlns:a16="http://schemas.microsoft.com/office/drawing/2014/main" id="{A1B8863B-71F8-4345-A140-45D125CB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9650157" flipH="1">
                <a:off x="5955545" y="1584468"/>
                <a:ext cx="5087088" cy="5087088"/>
              </a:xfrm>
              <a:prstGeom prst="rect">
                <a:avLst/>
              </a:prstGeom>
            </p:spPr>
          </p:pic>
          <p:pic>
            <p:nvPicPr>
              <p:cNvPr id="35" name="図 34" descr="座る, 車, 横, 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BB947BE-6D96-A648-BD38-A9C5648F5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690" b="92308" l="7994" r="98770">
                            <a14:foregroundMark x1="7994" y1="49750" x2="12298" y2="72827"/>
                            <a14:foregroundMark x1="10146" y1="48651" x2="10146" y2="48651"/>
                            <a14:foregroundMark x1="47656" y1="88711" x2="49577" y2="92308"/>
                            <a14:foregroundMark x1="94312" y1="42857" x2="91545" y2="36364"/>
                            <a14:foregroundMark x1="96849" y1="40859" x2="98770" y2="450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27689">
                <a:off x="8381642" y="3702106"/>
                <a:ext cx="886463" cy="682052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0" name="インク 39">
                <a:extLst>
                  <a:ext uri="{FF2B5EF4-FFF2-40B4-BE49-F238E27FC236}">
                    <a16:creationId xmlns:a16="http://schemas.microsoft.com/office/drawing/2014/main" id="{B8876339-FE72-AE4D-9670-3AE96C1000F9}"/>
                  </a:ext>
                </a:extLst>
              </p14:cNvPr>
              <p14:cNvContentPartPr/>
              <p14:nvPr/>
            </p14:nvContentPartPr>
            <p14:xfrm>
              <a:off x="7139400" y="2382360"/>
              <a:ext cx="368640" cy="1620720"/>
            </p14:xfrm>
          </p:contentPart>
        </mc:Choice>
        <mc:Fallback>
          <p:pic>
            <p:nvPicPr>
              <p:cNvPr id="40" name="インク 39">
                <a:extLst>
                  <a:ext uri="{FF2B5EF4-FFF2-40B4-BE49-F238E27FC236}">
                    <a16:creationId xmlns:a16="http://schemas.microsoft.com/office/drawing/2014/main" id="{B8876339-FE72-AE4D-9670-3AE96C1000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03760" y="2346360"/>
                <a:ext cx="440280" cy="16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41" name="インク 40">
                <a:extLst>
                  <a:ext uri="{FF2B5EF4-FFF2-40B4-BE49-F238E27FC236}">
                    <a16:creationId xmlns:a16="http://schemas.microsoft.com/office/drawing/2014/main" id="{12B79B4E-D5E4-FC47-A290-A3FFEFB284CE}"/>
                  </a:ext>
                </a:extLst>
              </p14:cNvPr>
              <p14:cNvContentPartPr/>
              <p14:nvPr/>
            </p14:nvContentPartPr>
            <p14:xfrm>
              <a:off x="7955160" y="2508360"/>
              <a:ext cx="174240" cy="1361160"/>
            </p14:xfrm>
          </p:contentPart>
        </mc:Choice>
        <mc:Fallback>
          <p:pic>
            <p:nvPicPr>
              <p:cNvPr id="41" name="インク 40">
                <a:extLst>
                  <a:ext uri="{FF2B5EF4-FFF2-40B4-BE49-F238E27FC236}">
                    <a16:creationId xmlns:a16="http://schemas.microsoft.com/office/drawing/2014/main" id="{12B79B4E-D5E4-FC47-A290-A3FFEFB284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19160" y="2472360"/>
                <a:ext cx="245880" cy="143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44B4A532-E01E-874F-A238-F77F97E77723}"/>
              </a:ext>
            </a:extLst>
          </p:cNvPr>
          <p:cNvGrpSpPr/>
          <p:nvPr/>
        </p:nvGrpSpPr>
        <p:grpSpPr>
          <a:xfrm>
            <a:off x="6370320" y="297811"/>
            <a:ext cx="1403925" cy="1553623"/>
            <a:chOff x="6370320" y="297811"/>
            <a:chExt cx="1403925" cy="1553623"/>
          </a:xfrm>
        </p:grpSpPr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FE1A277-1980-7B4C-B6BA-4639CCA59C4A}"/>
                </a:ext>
              </a:extLst>
            </p:cNvPr>
            <p:cNvSpPr txBox="1"/>
            <p:nvPr/>
          </p:nvSpPr>
          <p:spPr>
            <a:xfrm rot="20617894">
              <a:off x="6370320" y="1143548"/>
              <a:ext cx="4114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4000" b="1">
                <a:solidFill>
                  <a:schemeClr val="accent2"/>
                </a:solidFill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787B6987-1082-984F-83C0-153FC067AE7A}"/>
                </a:ext>
              </a:extLst>
            </p:cNvPr>
            <p:cNvSpPr txBox="1"/>
            <p:nvPr/>
          </p:nvSpPr>
          <p:spPr>
            <a:xfrm rot="21053611">
              <a:off x="6759446" y="659124"/>
              <a:ext cx="547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8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4800" b="1">
                <a:solidFill>
                  <a:schemeClr val="accent2"/>
                </a:solidFill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5DAC1F0A-8181-0D4F-A342-31BF71B8761C}"/>
                </a:ext>
              </a:extLst>
            </p:cNvPr>
            <p:cNvSpPr txBox="1"/>
            <p:nvPr/>
          </p:nvSpPr>
          <p:spPr>
            <a:xfrm>
              <a:off x="7362765" y="297811"/>
              <a:ext cx="4114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54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5400" b="1">
                <a:solidFill>
                  <a:schemeClr val="accent2"/>
                </a:solidFill>
              </a:endParaRPr>
            </a:p>
          </p:txBody>
        </p:sp>
      </p:grpSp>
      <p:pic>
        <p:nvPicPr>
          <p:cNvPr id="50" name="グラフィックス 49" descr="思案中の吹き出し">
            <a:extLst>
              <a:ext uri="{FF2B5EF4-FFF2-40B4-BE49-F238E27FC236}">
                <a16:creationId xmlns:a16="http://schemas.microsoft.com/office/drawing/2014/main" id="{7AE86B18-73FD-2A4F-8753-B77092C645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flipV="1">
            <a:off x="8665530" y="4232616"/>
            <a:ext cx="2417747" cy="24177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51" name="インク 50">
                <a:extLst>
                  <a:ext uri="{FF2B5EF4-FFF2-40B4-BE49-F238E27FC236}">
                    <a16:creationId xmlns:a16="http://schemas.microsoft.com/office/drawing/2014/main" id="{C1B9D347-DFE1-2140-82AE-1DC41ACAE577}"/>
                  </a:ext>
                </a:extLst>
              </p14:cNvPr>
              <p14:cNvContentPartPr/>
              <p14:nvPr/>
            </p14:nvContentPartPr>
            <p14:xfrm>
              <a:off x="9401400" y="2774040"/>
              <a:ext cx="216360" cy="1586160"/>
            </p14:xfrm>
          </p:contentPart>
        </mc:Choice>
        <mc:Fallback>
          <p:pic>
            <p:nvPicPr>
              <p:cNvPr id="51" name="インク 50">
                <a:extLst>
                  <a:ext uri="{FF2B5EF4-FFF2-40B4-BE49-F238E27FC236}">
                    <a16:creationId xmlns:a16="http://schemas.microsoft.com/office/drawing/2014/main" id="{C1B9D347-DFE1-2140-82AE-1DC41ACAE5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65400" y="2738400"/>
                <a:ext cx="288000" cy="165780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BBEA85C-BC99-C14A-81E6-C8C38BF77E08}"/>
              </a:ext>
            </a:extLst>
          </p:cNvPr>
          <p:cNvSpPr txBox="1"/>
          <p:nvPr/>
        </p:nvSpPr>
        <p:spPr>
          <a:xfrm>
            <a:off x="9180019" y="544148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今のは寝返りじゃな</a:t>
            </a:r>
          </a:p>
        </p:txBody>
      </p:sp>
    </p:spTree>
    <p:extLst>
      <p:ext uri="{BB962C8B-B14F-4D97-AF65-F5344CB8AC3E}">
        <p14:creationId xmlns:p14="http://schemas.microsoft.com/office/powerpoint/2010/main" val="65845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468</Words>
  <Application>Microsoft Macintosh PowerPoint</Application>
  <PresentationFormat>ワイド画面</PresentationFormat>
  <Paragraphs>73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6" baseType="lpstr">
      <vt:lpstr>游ゴシック</vt:lpstr>
      <vt:lpstr>游ゴシック Light</vt:lpstr>
      <vt:lpstr>Arial</vt:lpstr>
      <vt:lpstr>Office テーマ</vt:lpstr>
      <vt:lpstr>加速度センサーを用いた 寝返り検知アプリ</vt:lpstr>
      <vt:lpstr>  制作の背景-1   睡眠について</vt:lpstr>
      <vt:lpstr>  制作の背景-2   寝返りの利点</vt:lpstr>
      <vt:lpstr>  制作の背景-3  テーマ決定</vt:lpstr>
      <vt:lpstr>  アプリ制作の目的-1</vt:lpstr>
      <vt:lpstr>  アプリ制作の目的-2</vt:lpstr>
      <vt:lpstr>PowerPoint プレゼンテーション</vt:lpstr>
      <vt:lpstr>  目的達成の手法-1</vt:lpstr>
      <vt:lpstr>  目的達成の手法-2</vt:lpstr>
      <vt:lpstr>  目的達成の手法-3</vt:lpstr>
      <vt:lpstr>  データの処理-1</vt:lpstr>
      <vt:lpstr>  データの処理-2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加速度センサーを用いた 寝返り検知アプリ</dc:title>
  <dc:creator>山口　航平</dc:creator>
  <cp:lastModifiedBy>山口　航平</cp:lastModifiedBy>
  <cp:revision>3</cp:revision>
  <dcterms:created xsi:type="dcterms:W3CDTF">2020-09-11T06:19:20Z</dcterms:created>
  <dcterms:modified xsi:type="dcterms:W3CDTF">2020-09-11T07:58:46Z</dcterms:modified>
</cp:coreProperties>
</file>